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E64862-4A45-ECA1-C79D-08BC7B56413A}">
  <a:tblStyle styleId="{EFE64862-4A45-ECA1-C79D-08BC7B56413A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95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31/05/2022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31/05/2022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31/05/2022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fr-FR"/>
              <a:t>31/05/2022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4752087"/>
            <a:ext cx="9144000" cy="1655761"/>
          </a:xfrm>
        </p:spPr>
        <p:txBody>
          <a:bodyPr/>
          <a:lstStyle/>
          <a:p>
            <a:pPr>
              <a:defRPr/>
            </a:pPr>
            <a:r>
              <a:rPr lang="fr-FR"/>
              <a:t>Nous avons besoin de votre soutien pour développer les activités d’un groupe de travail ambitieux !</a:t>
            </a:r>
          </a:p>
        </p:txBody>
      </p:sp>
      <p:pic>
        <p:nvPicPr>
          <p:cNvPr id="915969310" name="Image 91596930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11576" y="-612815"/>
            <a:ext cx="8168844" cy="6651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79524271" name="Google Shape;99;p1"/>
          <p:cNvGrpSpPr/>
          <p:nvPr/>
        </p:nvGrpSpPr>
        <p:grpSpPr bwMode="auto">
          <a:xfrm>
            <a:off x="0" y="0"/>
            <a:ext cx="12191997" cy="1301854"/>
            <a:chOff x="0" y="0"/>
            <a:chExt cx="12191997" cy="1301854"/>
          </a:xfrm>
        </p:grpSpPr>
        <p:sp>
          <p:nvSpPr>
            <p:cNvPr id="793341610" name="Google Shape;100;p1"/>
            <p:cNvSpPr/>
            <p:nvPr/>
          </p:nvSpPr>
          <p:spPr bwMode="auto">
            <a:xfrm>
              <a:off x="0" y="0"/>
              <a:ext cx="12191997" cy="1301854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2" tIns="45697" rIns="91422" bIns="45697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2400" b="0" i="0" u="none" strike="noStrike" cap="none" spc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La mise en place d’un RTE à Genève 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185621129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1"/>
              <a:ext cx="1993752" cy="12174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9181019" name="ZoneTexte 819181018"/>
          <p:cNvSpPr txBox="1"/>
          <p:nvPr/>
        </p:nvSpPr>
        <p:spPr bwMode="auto">
          <a:xfrm>
            <a:off x="4234271" y="1859067"/>
            <a:ext cx="4249740" cy="3657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/>
              <a:t>Une démarche, 4 étapes, 10 ans</a:t>
            </a:r>
          </a:p>
        </p:txBody>
      </p:sp>
      <p:sp>
        <p:nvSpPr>
          <p:cNvPr id="1905414244" name="Rectangle 1905414243"/>
          <p:cNvSpPr/>
          <p:nvPr/>
        </p:nvSpPr>
        <p:spPr bwMode="auto">
          <a:xfrm>
            <a:off x="3684634" y="3146866"/>
            <a:ext cx="2037625" cy="2978068"/>
          </a:xfrm>
          <a:prstGeom prst="rect">
            <a:avLst/>
          </a:prstGeom>
          <a:solidFill>
            <a:srgbClr val="058355"/>
          </a:solidFill>
          <a:ln w="12700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/>
          </a:p>
          <a:p>
            <a:pPr algn="ctr">
              <a:defRPr/>
            </a:pPr>
            <a:r>
              <a:t>Étape 1</a:t>
            </a:r>
          </a:p>
          <a:p>
            <a:pPr algn="ctr">
              <a:defRPr/>
            </a:pPr>
            <a:endParaRPr/>
          </a:p>
          <a:p>
            <a:pPr algn="ctr">
              <a:defRPr/>
            </a:pPr>
            <a:endParaRPr b="1"/>
          </a:p>
          <a:p>
            <a:pPr algn="ctr">
              <a:defRPr/>
            </a:pPr>
            <a:r>
              <a:rPr b="1"/>
              <a:t>Bilan cantonal</a:t>
            </a:r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 i="1"/>
          </a:p>
          <a:p>
            <a:pPr algn="ctr">
              <a:defRPr/>
            </a:pPr>
            <a:endParaRPr b="1" i="1"/>
          </a:p>
          <a:p>
            <a:pPr algn="ctr">
              <a:defRPr/>
            </a:pPr>
            <a:r>
              <a:rPr b="1" i="1"/>
              <a:t>Étude de faisabilité</a:t>
            </a:r>
          </a:p>
        </p:txBody>
      </p:sp>
      <p:sp>
        <p:nvSpPr>
          <p:cNvPr id="1605269206" name="Rectangle 1605269205"/>
          <p:cNvSpPr/>
          <p:nvPr/>
        </p:nvSpPr>
        <p:spPr bwMode="auto">
          <a:xfrm>
            <a:off x="5975456" y="3146866"/>
            <a:ext cx="2037625" cy="2978067"/>
          </a:xfrm>
          <a:prstGeom prst="rect">
            <a:avLst/>
          </a:prstGeom>
          <a:solidFill>
            <a:srgbClr val="058355"/>
          </a:solidFill>
          <a:ln w="12700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/>
          </a:p>
          <a:p>
            <a:pPr algn="ctr">
              <a:defRPr/>
            </a:pPr>
            <a:r>
              <a:t>Étape 2</a:t>
            </a:r>
          </a:p>
          <a:p>
            <a:pPr algn="ctr">
              <a:defRPr/>
            </a:pPr>
            <a:endParaRPr/>
          </a:p>
          <a:p>
            <a:pPr algn="ctr">
              <a:defRPr/>
            </a:pPr>
            <a:endParaRPr b="1"/>
          </a:p>
          <a:p>
            <a:pPr algn="ctr">
              <a:defRPr/>
            </a:pPr>
            <a:r>
              <a:rPr b="1"/>
              <a:t>Pilote cantonal</a:t>
            </a:r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 i="1"/>
          </a:p>
          <a:p>
            <a:pPr algn="ctr">
              <a:defRPr/>
            </a:pPr>
            <a:r>
              <a:rPr b="1" i="1"/>
              <a:t>Mise en œuvre</a:t>
            </a:r>
          </a:p>
          <a:p>
            <a:pPr algn="ctr">
              <a:defRPr/>
            </a:pPr>
            <a:r>
              <a:rPr b="1" i="1"/>
              <a:t>du RTE</a:t>
            </a:r>
          </a:p>
        </p:txBody>
      </p:sp>
      <p:sp>
        <p:nvSpPr>
          <p:cNvPr id="1071805007" name="Rectangle 1071805006"/>
          <p:cNvSpPr/>
          <p:nvPr/>
        </p:nvSpPr>
        <p:spPr bwMode="auto">
          <a:xfrm>
            <a:off x="8279043" y="3146866"/>
            <a:ext cx="2037625" cy="2978067"/>
          </a:xfrm>
          <a:prstGeom prst="rect">
            <a:avLst/>
          </a:prstGeom>
          <a:solidFill>
            <a:srgbClr val="058355"/>
          </a:solidFill>
          <a:ln w="12700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/>
          </a:p>
          <a:p>
            <a:pPr algn="ctr">
              <a:defRPr/>
            </a:pPr>
            <a:r>
              <a:t>Étape 3</a:t>
            </a:r>
          </a:p>
          <a:p>
            <a:pPr algn="ctr">
              <a:defRPr/>
            </a:pPr>
            <a:endParaRPr/>
          </a:p>
          <a:p>
            <a:pPr algn="ctr">
              <a:defRPr/>
            </a:pPr>
            <a:endParaRPr b="1"/>
          </a:p>
          <a:p>
            <a:pPr algn="ctr">
              <a:defRPr/>
            </a:pPr>
            <a:r>
              <a:rPr b="1"/>
              <a:t>Mesure politique</a:t>
            </a:r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/>
          </a:p>
          <a:p>
            <a:pPr algn="ctr">
              <a:defRPr/>
            </a:pPr>
            <a:r>
              <a:rPr b="1" i="1"/>
              <a:t>Institutionnalisa-tion du RTE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2441564" name="Google Shape;99;p1"/>
          <p:cNvGrpSpPr/>
          <p:nvPr/>
        </p:nvGrpSpPr>
        <p:grpSpPr bwMode="auto">
          <a:xfrm>
            <a:off x="0" y="0"/>
            <a:ext cx="12191997" cy="1301854"/>
            <a:chOff x="0" y="0"/>
            <a:chExt cx="12191997" cy="1301854"/>
          </a:xfrm>
        </p:grpSpPr>
        <p:sp>
          <p:nvSpPr>
            <p:cNvPr id="2077229045" name="Google Shape;100;p1"/>
            <p:cNvSpPr/>
            <p:nvPr/>
          </p:nvSpPr>
          <p:spPr bwMode="auto">
            <a:xfrm>
              <a:off x="0" y="0"/>
              <a:ext cx="12191997" cy="1301854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2" tIns="45697" rIns="91422" bIns="45697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2400" b="0" i="0" u="none" strike="noStrike" cap="none" spc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La mise en place d’un RTE à Genève 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15467435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1"/>
              <a:ext cx="1993752" cy="12174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8068660" name="ZoneTexte 2028068659"/>
          <p:cNvSpPr txBox="1"/>
          <p:nvPr/>
        </p:nvSpPr>
        <p:spPr bwMode="auto">
          <a:xfrm>
            <a:off x="4234271" y="1859067"/>
            <a:ext cx="4249740" cy="3657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/>
              <a:t>Une démarche, 4 étapes, 10 ans</a:t>
            </a:r>
          </a:p>
        </p:txBody>
      </p:sp>
      <p:sp>
        <p:nvSpPr>
          <p:cNvPr id="533295529" name="Rectangle 533295528"/>
          <p:cNvSpPr/>
          <p:nvPr/>
        </p:nvSpPr>
        <p:spPr bwMode="auto">
          <a:xfrm>
            <a:off x="3684634" y="3146866"/>
            <a:ext cx="2037625" cy="2978068"/>
          </a:xfrm>
          <a:prstGeom prst="rect">
            <a:avLst/>
          </a:prstGeom>
          <a:solidFill>
            <a:srgbClr val="058355"/>
          </a:solidFill>
          <a:ln w="12700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/>
          </a:p>
          <a:p>
            <a:pPr algn="ctr">
              <a:defRPr/>
            </a:pPr>
            <a:r>
              <a:t>Étape 1</a:t>
            </a:r>
          </a:p>
          <a:p>
            <a:pPr algn="ctr">
              <a:defRPr/>
            </a:pPr>
            <a:endParaRPr/>
          </a:p>
          <a:p>
            <a:pPr algn="ctr">
              <a:defRPr/>
            </a:pPr>
            <a:endParaRPr b="1"/>
          </a:p>
          <a:p>
            <a:pPr algn="ctr">
              <a:defRPr/>
            </a:pPr>
            <a:r>
              <a:rPr b="1"/>
              <a:t>Bilan cantonal</a:t>
            </a:r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 i="1"/>
          </a:p>
          <a:p>
            <a:pPr algn="ctr">
              <a:defRPr/>
            </a:pPr>
            <a:endParaRPr b="1" i="1"/>
          </a:p>
          <a:p>
            <a:pPr algn="ctr">
              <a:defRPr/>
            </a:pPr>
            <a:r>
              <a:rPr b="1" i="1"/>
              <a:t>Étude de faisabilité</a:t>
            </a:r>
          </a:p>
        </p:txBody>
      </p:sp>
      <p:sp>
        <p:nvSpPr>
          <p:cNvPr id="521126293" name="Rectangle 521126292"/>
          <p:cNvSpPr/>
          <p:nvPr/>
        </p:nvSpPr>
        <p:spPr bwMode="auto">
          <a:xfrm>
            <a:off x="5975456" y="3146866"/>
            <a:ext cx="2037625" cy="2978067"/>
          </a:xfrm>
          <a:prstGeom prst="rect">
            <a:avLst/>
          </a:prstGeom>
          <a:solidFill>
            <a:srgbClr val="058355"/>
          </a:solidFill>
          <a:ln w="12700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/>
          </a:p>
          <a:p>
            <a:pPr algn="ctr">
              <a:defRPr/>
            </a:pPr>
            <a:r>
              <a:t>Étape 2</a:t>
            </a:r>
          </a:p>
          <a:p>
            <a:pPr algn="ctr">
              <a:defRPr/>
            </a:pPr>
            <a:endParaRPr/>
          </a:p>
          <a:p>
            <a:pPr algn="ctr">
              <a:defRPr/>
            </a:pPr>
            <a:endParaRPr b="1"/>
          </a:p>
          <a:p>
            <a:pPr algn="ctr">
              <a:defRPr/>
            </a:pPr>
            <a:r>
              <a:rPr b="1"/>
              <a:t>Pilote cantonal</a:t>
            </a:r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 i="1"/>
          </a:p>
          <a:p>
            <a:pPr algn="ctr">
              <a:defRPr/>
            </a:pPr>
            <a:r>
              <a:rPr b="1" i="1"/>
              <a:t>Mise en œuvre</a:t>
            </a:r>
          </a:p>
          <a:p>
            <a:pPr algn="ctr">
              <a:defRPr/>
            </a:pPr>
            <a:r>
              <a:rPr b="1" i="1"/>
              <a:t>du RTE</a:t>
            </a:r>
          </a:p>
        </p:txBody>
      </p:sp>
      <p:sp>
        <p:nvSpPr>
          <p:cNvPr id="318875044" name="Rectangle 318875043"/>
          <p:cNvSpPr/>
          <p:nvPr/>
        </p:nvSpPr>
        <p:spPr bwMode="auto">
          <a:xfrm>
            <a:off x="8279043" y="3146866"/>
            <a:ext cx="2037625" cy="2978067"/>
          </a:xfrm>
          <a:prstGeom prst="rect">
            <a:avLst/>
          </a:prstGeom>
          <a:solidFill>
            <a:srgbClr val="058355"/>
          </a:solidFill>
          <a:ln w="12700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/>
          </a:p>
          <a:p>
            <a:pPr algn="ctr">
              <a:defRPr/>
            </a:pPr>
            <a:r>
              <a:t>Étape 3</a:t>
            </a:r>
          </a:p>
          <a:p>
            <a:pPr algn="ctr">
              <a:defRPr/>
            </a:pPr>
            <a:endParaRPr/>
          </a:p>
          <a:p>
            <a:pPr algn="ctr">
              <a:defRPr/>
            </a:pPr>
            <a:endParaRPr b="1"/>
          </a:p>
          <a:p>
            <a:pPr algn="ctr">
              <a:defRPr/>
            </a:pPr>
            <a:r>
              <a:rPr b="1"/>
              <a:t>Mesure politique</a:t>
            </a:r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/>
          </a:p>
          <a:p>
            <a:pPr algn="ctr">
              <a:defRPr/>
            </a:pPr>
            <a:r>
              <a:rPr b="1" i="1"/>
              <a:t>Institutionnalisa-tion du RTE</a:t>
            </a:r>
          </a:p>
        </p:txBody>
      </p:sp>
      <p:sp>
        <p:nvSpPr>
          <p:cNvPr id="449585801" name="Rectangle 449585800"/>
          <p:cNvSpPr/>
          <p:nvPr/>
        </p:nvSpPr>
        <p:spPr bwMode="auto">
          <a:xfrm>
            <a:off x="1333526" y="6293733"/>
            <a:ext cx="4376676" cy="39787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solidFill>
              <a:schemeClr val="accent4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b="1">
                <a:solidFill>
                  <a:schemeClr val="tx1"/>
                </a:solidFill>
              </a:rPr>
              <a:t>2022-2023</a:t>
            </a:r>
          </a:p>
        </p:txBody>
      </p:sp>
      <p:sp>
        <p:nvSpPr>
          <p:cNvPr id="74018611" name="Rectangle 74018610"/>
          <p:cNvSpPr/>
          <p:nvPr/>
        </p:nvSpPr>
        <p:spPr bwMode="auto">
          <a:xfrm>
            <a:off x="5975456" y="6293732"/>
            <a:ext cx="2037625" cy="397878"/>
          </a:xfrm>
          <a:prstGeom prst="rect">
            <a:avLst/>
          </a:prstGeom>
          <a:solidFill>
            <a:srgbClr val="058355"/>
          </a:solidFill>
          <a:ln w="12700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b="1"/>
              <a:t>2023 - 2027</a:t>
            </a:r>
            <a:endParaRPr/>
          </a:p>
        </p:txBody>
      </p:sp>
      <p:sp>
        <p:nvSpPr>
          <p:cNvPr id="1928437334" name="Rectangle 1928437333"/>
          <p:cNvSpPr/>
          <p:nvPr/>
        </p:nvSpPr>
        <p:spPr bwMode="auto">
          <a:xfrm>
            <a:off x="8279043" y="6293731"/>
            <a:ext cx="2037625" cy="397878"/>
          </a:xfrm>
          <a:prstGeom prst="rect">
            <a:avLst/>
          </a:prstGeom>
          <a:solidFill>
            <a:srgbClr val="058355"/>
          </a:solidFill>
          <a:ln w="12700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b="1"/>
              <a:t>2028 - 2032</a:t>
            </a:r>
            <a:endParaRPr/>
          </a:p>
        </p:txBody>
      </p:sp>
      <p:sp>
        <p:nvSpPr>
          <p:cNvPr id="2206511" name="Rectangle 2206510"/>
          <p:cNvSpPr/>
          <p:nvPr/>
        </p:nvSpPr>
        <p:spPr bwMode="auto">
          <a:xfrm>
            <a:off x="1333526" y="3146866"/>
            <a:ext cx="2037625" cy="297806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 cmpd="sng" algn="ctr">
            <a:solidFill>
              <a:schemeClr val="accent4">
                <a:lumMod val="50196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/>
          </a:p>
          <a:p>
            <a:pPr algn="ctr">
              <a:defRPr/>
            </a:pPr>
            <a:r>
              <a:t>Étape 0</a:t>
            </a:r>
          </a:p>
          <a:p>
            <a:pPr algn="ctr">
              <a:defRPr/>
            </a:pPr>
            <a:endParaRPr/>
          </a:p>
          <a:p>
            <a:pPr algn="ctr">
              <a:defRPr/>
            </a:pPr>
            <a:r>
              <a:rPr b="1"/>
              <a:t>Développer les activités du GT RTE GE</a:t>
            </a:r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/>
          </a:p>
          <a:p>
            <a:pPr algn="ctr">
              <a:defRPr/>
            </a:pPr>
            <a:r>
              <a:rPr b="1" i="1"/>
              <a:t>Phase préliminaire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50405313" name="Google Shape;97;p1"/>
          <p:cNvPicPr/>
          <p:nvPr/>
        </p:nvPicPr>
        <p:blipFill>
          <a:blip r:embed="rId2">
            <a:alphaModFix/>
          </a:blip>
          <a:srcRect l="19774" t="28806" r="22908" b="26331"/>
          <a:stretch/>
        </p:blipFill>
        <p:spPr bwMode="auto">
          <a:xfrm>
            <a:off x="0" y="49259"/>
            <a:ext cx="1993754" cy="1368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038863" name="Google Shape;99;p1"/>
          <p:cNvGrpSpPr/>
          <p:nvPr/>
        </p:nvGrpSpPr>
        <p:grpSpPr bwMode="auto">
          <a:xfrm>
            <a:off x="0" y="0"/>
            <a:ext cx="12191999" cy="1301857"/>
            <a:chOff x="0" y="0"/>
            <a:chExt cx="12191999" cy="1301857"/>
          </a:xfrm>
        </p:grpSpPr>
        <p:sp>
          <p:nvSpPr>
            <p:cNvPr id="2120235058" name="Google Shape;100;p1"/>
            <p:cNvSpPr/>
            <p:nvPr/>
          </p:nvSpPr>
          <p:spPr bwMode="auto">
            <a:xfrm>
              <a:off x="0" y="0"/>
              <a:ext cx="12191999" cy="1301857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3" tIns="45699" rIns="91423" bIns="45699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Le groupe de travail RTE Genève : un consortium multi-acteur</a:t>
              </a:r>
            </a:p>
          </p:txBody>
        </p:sp>
        <p:pic>
          <p:nvPicPr>
            <p:cNvPr id="42303655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3"/>
              <a:ext cx="1993754" cy="12174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3019793" name="image3.jpg"/>
          <p:cNvPicPr/>
          <p:nvPr/>
        </p:nvPicPr>
        <p:blipFill>
          <a:blip r:embed="rId3"/>
          <a:stretch/>
        </p:blipFill>
        <p:spPr bwMode="auto">
          <a:xfrm>
            <a:off x="7695144" y="4607584"/>
            <a:ext cx="1998461" cy="595695"/>
          </a:xfrm>
          <a:prstGeom prst="rect">
            <a:avLst/>
          </a:prstGeom>
          <a:ln/>
        </p:spPr>
      </p:pic>
      <p:pic>
        <p:nvPicPr>
          <p:cNvPr id="476907143" name="image1.png"/>
          <p:cNvPicPr/>
          <p:nvPr/>
        </p:nvPicPr>
        <p:blipFill>
          <a:blip r:embed="rId4"/>
          <a:stretch/>
        </p:blipFill>
        <p:spPr bwMode="auto">
          <a:xfrm>
            <a:off x="8279422" y="1846641"/>
            <a:ext cx="3353963" cy="759386"/>
          </a:xfrm>
          <a:prstGeom prst="rect">
            <a:avLst/>
          </a:prstGeom>
          <a:ln/>
        </p:spPr>
      </p:pic>
      <p:pic>
        <p:nvPicPr>
          <p:cNvPr id="814109355" name="image5.jpg"/>
          <p:cNvPicPr/>
          <p:nvPr/>
        </p:nvPicPr>
        <p:blipFill>
          <a:blip r:embed="rId5"/>
          <a:stretch/>
        </p:blipFill>
        <p:spPr bwMode="auto">
          <a:xfrm>
            <a:off x="1172307" y="4339375"/>
            <a:ext cx="2071730" cy="1584264"/>
          </a:xfrm>
          <a:prstGeom prst="rect">
            <a:avLst/>
          </a:prstGeom>
          <a:ln/>
        </p:spPr>
      </p:pic>
      <p:pic>
        <p:nvPicPr>
          <p:cNvPr id="628049118" name="image4.jpg"/>
          <p:cNvPicPr/>
          <p:nvPr/>
        </p:nvPicPr>
        <p:blipFill>
          <a:blip r:embed="rId6"/>
          <a:stretch/>
        </p:blipFill>
        <p:spPr bwMode="auto">
          <a:xfrm>
            <a:off x="4890720" y="5323406"/>
            <a:ext cx="1800701" cy="1200466"/>
          </a:xfrm>
          <a:prstGeom prst="rect">
            <a:avLst/>
          </a:prstGeom>
          <a:ln/>
        </p:spPr>
      </p:pic>
      <p:pic>
        <p:nvPicPr>
          <p:cNvPr id="1069082487" name="image8.png"/>
          <p:cNvPicPr/>
          <p:nvPr/>
        </p:nvPicPr>
        <p:blipFill>
          <a:blip r:embed="rId7"/>
          <a:stretch/>
        </p:blipFill>
        <p:spPr bwMode="auto">
          <a:xfrm>
            <a:off x="3162311" y="2071419"/>
            <a:ext cx="2739940" cy="2141560"/>
          </a:xfrm>
          <a:prstGeom prst="rect">
            <a:avLst/>
          </a:prstGeom>
          <a:ln/>
        </p:spPr>
      </p:pic>
      <p:pic>
        <p:nvPicPr>
          <p:cNvPr id="1833233820" name="image2.jpg"/>
          <p:cNvPicPr/>
          <p:nvPr/>
        </p:nvPicPr>
        <p:blipFill>
          <a:blip r:embed="rId8"/>
          <a:stretch/>
        </p:blipFill>
        <p:spPr bwMode="auto">
          <a:xfrm>
            <a:off x="6086951" y="3037266"/>
            <a:ext cx="4641369" cy="1006169"/>
          </a:xfrm>
          <a:prstGeom prst="rect">
            <a:avLst/>
          </a:prstGeom>
          <a:ln/>
        </p:spPr>
      </p:pic>
      <p:pic>
        <p:nvPicPr>
          <p:cNvPr id="915097478" name="image6.jpg"/>
          <p:cNvPicPr/>
          <p:nvPr/>
        </p:nvPicPr>
        <p:blipFill>
          <a:blip r:embed="rId9"/>
          <a:stretch/>
        </p:blipFill>
        <p:spPr bwMode="auto">
          <a:xfrm>
            <a:off x="621760" y="1866452"/>
            <a:ext cx="2070884" cy="1010787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71635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4"/>
            <a:ext cx="4695501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2000" u="sng"/>
              <a:t>Grace à votre soutien nous serons en mesure de...</a:t>
            </a:r>
            <a:endParaRPr sz="2000"/>
          </a:p>
          <a:p>
            <a:pPr marL="0" indent="0">
              <a:buFont typeface="Arial"/>
              <a:buNone/>
              <a:defRPr/>
            </a:pPr>
            <a:endParaRPr sz="2000"/>
          </a:p>
          <a:p>
            <a:pPr marL="0" indent="0">
              <a:buFont typeface="Arial"/>
              <a:buNone/>
              <a:defRPr/>
            </a:pPr>
            <a:r>
              <a:rPr sz="2000"/>
              <a:t>...</a:t>
            </a: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animer un groupe de travail</a:t>
            </a:r>
          </a:p>
          <a:p>
            <a:pPr marL="0" indent="0">
              <a:buFont typeface="Arial"/>
              <a:buNone/>
              <a:defRPr/>
            </a:pP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...organiser un événement public à Genève </a:t>
            </a:r>
            <a:endParaRPr sz="2000"/>
          </a:p>
          <a:p>
            <a:pPr marL="0" indent="0">
              <a:buFont typeface="Arial"/>
              <a:buNone/>
              <a:defRPr/>
            </a:pPr>
            <a:endParaRPr sz="2000"/>
          </a:p>
          <a:p>
            <a:pPr marL="0" indent="0">
              <a:buFont typeface="Arial"/>
              <a:buNone/>
              <a:defRPr/>
            </a:pPr>
            <a:r>
              <a:rPr sz="2000"/>
              <a:t>...former les membres du groupe à la Recherche-Action </a:t>
            </a:r>
          </a:p>
        </p:txBody>
      </p:sp>
      <p:grpSp>
        <p:nvGrpSpPr>
          <p:cNvPr id="1837113476" name="Google Shape;99;p1"/>
          <p:cNvGrpSpPr/>
          <p:nvPr/>
        </p:nvGrpSpPr>
        <p:grpSpPr bwMode="auto">
          <a:xfrm>
            <a:off x="0" y="0"/>
            <a:ext cx="12191999" cy="1301857"/>
            <a:chOff x="0" y="0"/>
            <a:chExt cx="12191999" cy="1301857"/>
          </a:xfrm>
        </p:grpSpPr>
        <p:sp>
          <p:nvSpPr>
            <p:cNvPr id="1544753736" name="Google Shape;100;p1"/>
            <p:cNvSpPr/>
            <p:nvPr/>
          </p:nvSpPr>
          <p:spPr bwMode="auto">
            <a:xfrm>
              <a:off x="0" y="0"/>
              <a:ext cx="12191999" cy="1301857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3" tIns="45699" rIns="91423" bIns="45699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2400" b="0" i="0" u="none" strike="noStrike" cap="none" spc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Les activités envisagées pour la phase préliminaire :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32925719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3"/>
              <a:ext cx="1993754" cy="12174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70182598" name="Image 197018259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50547" y="1630240"/>
            <a:ext cx="6154615" cy="46159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7062845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/>
          <a:p>
            <a:pPr marL="0" indent="0">
              <a:buFont typeface="Arial"/>
              <a:buNone/>
              <a:defRPr/>
            </a:pPr>
            <a:r>
              <a:t>Les résultats attendus pour la phase préliminaire : </a:t>
            </a:r>
          </a:p>
          <a:p>
            <a:pPr marL="0" indent="0">
              <a:buFont typeface="Arial"/>
              <a:buNone/>
              <a:defRPr/>
            </a:pPr>
            <a:endParaRPr/>
          </a:p>
          <a:p>
            <a:pPr lvl="1">
              <a:defRPr/>
            </a:pPr>
            <a:r>
              <a:t>Montée en compétences des différents membres du groupe de travail sur le volet recherche-action et développement d’un nouveau modèle économique.</a:t>
            </a:r>
          </a:p>
          <a:p>
            <a:pPr lvl="1">
              <a:defRPr/>
            </a:pPr>
            <a:endParaRPr/>
          </a:p>
          <a:p>
            <a:pPr lvl="1">
              <a:defRPr/>
            </a:pPr>
            <a:r>
              <a:t>Sensibilisation et vulgarisation sur la nécessité d’expérimenter de nouveaux modèles économiques.</a:t>
            </a:r>
          </a:p>
          <a:p>
            <a:pPr lvl="1">
              <a:defRPr/>
            </a:pPr>
            <a:endParaRPr/>
          </a:p>
          <a:p>
            <a:pPr lvl="1">
              <a:defRPr/>
            </a:pPr>
            <a:r>
              <a:t>Constitution d’une communauté de pratiques (par la mutualisation des expertises et des compétences des acteurs cantonaux clefs dans le domaine de la durabilité autour d’un projet commun).</a:t>
            </a:r>
          </a:p>
          <a:p>
            <a:pPr marL="0" indent="0">
              <a:buFont typeface="Arial"/>
              <a:buNone/>
              <a:defRPr/>
            </a:pPr>
            <a:endParaRPr/>
          </a:p>
        </p:txBody>
      </p:sp>
      <p:grpSp>
        <p:nvGrpSpPr>
          <p:cNvPr id="1135793358" name="Google Shape;99;p1"/>
          <p:cNvGrpSpPr/>
          <p:nvPr/>
        </p:nvGrpSpPr>
        <p:grpSpPr bwMode="auto">
          <a:xfrm>
            <a:off x="0" y="0"/>
            <a:ext cx="12191998" cy="1301856"/>
            <a:chOff x="0" y="0"/>
            <a:chExt cx="12191998" cy="1301856"/>
          </a:xfrm>
        </p:grpSpPr>
        <p:sp>
          <p:nvSpPr>
            <p:cNvPr id="1550928375" name="Google Shape;100;p1"/>
            <p:cNvSpPr/>
            <p:nvPr/>
          </p:nvSpPr>
          <p:spPr bwMode="auto">
            <a:xfrm>
              <a:off x="0" y="0"/>
              <a:ext cx="12191998" cy="1301856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3" tIns="45698" rIns="91423" bIns="45698" anchor="ctr" anchorCtr="0">
              <a:noAutofit/>
            </a:bodyPr>
            <a:lstStyle/>
            <a:p>
              <a:pPr>
                <a:defRPr/>
              </a:pPr>
              <a:endParaRPr lang="fr-FR" sz="2400" b="0" i="0" u="none" strike="noStrike" cap="none" spc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2400" b="0" i="0" u="none" strike="noStrike" cap="none" spc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Dialoguer entre différents acteurs du domaine public et privé</a:t>
              </a:r>
            </a:p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2400" b="0" i="0" u="none" strike="noStrike" cap="none" spc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 autour d’un projet commun</a:t>
              </a:r>
            </a:p>
          </p:txBody>
        </p:sp>
        <p:pic>
          <p:nvPicPr>
            <p:cNvPr id="485238410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2"/>
              <a:ext cx="1993753" cy="12174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444371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8" y="4752086"/>
            <a:ext cx="9144000" cy="1655760"/>
          </a:xfrm>
        </p:spPr>
        <p:txBody>
          <a:bodyPr/>
          <a:lstStyle/>
          <a:p>
            <a:pPr>
              <a:defRPr/>
            </a:pPr>
            <a:r>
              <a:rPr lang="fr-FR"/>
              <a:t>Nous avons besoin de votre soutien pour développer les activités d’un groupe de travail ambitieux !</a:t>
            </a:r>
          </a:p>
        </p:txBody>
      </p:sp>
      <p:pic>
        <p:nvPicPr>
          <p:cNvPr id="301032576" name="Image 30103257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11576" y="-612814"/>
            <a:ext cx="8168843" cy="6651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6245416" name="Google Shape;97;p1"/>
          <p:cNvPicPr/>
          <p:nvPr/>
        </p:nvPicPr>
        <p:blipFill>
          <a:blip r:embed="rId2">
            <a:alphaModFix/>
          </a:blip>
          <a:srcRect l="19774" t="28806" r="22908" b="26331"/>
          <a:stretch/>
        </p:blipFill>
        <p:spPr bwMode="auto">
          <a:xfrm>
            <a:off x="0" y="49259"/>
            <a:ext cx="1993754" cy="1368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9018675" name="Google Shape;99;p1"/>
          <p:cNvGrpSpPr/>
          <p:nvPr/>
        </p:nvGrpSpPr>
        <p:grpSpPr bwMode="auto">
          <a:xfrm>
            <a:off x="0" y="0"/>
            <a:ext cx="12191999" cy="1301857"/>
            <a:chOff x="0" y="0"/>
            <a:chExt cx="12191999" cy="1301857"/>
          </a:xfrm>
        </p:grpSpPr>
        <p:sp>
          <p:nvSpPr>
            <p:cNvPr id="1307520427" name="Google Shape;100;p1"/>
            <p:cNvSpPr/>
            <p:nvPr/>
          </p:nvSpPr>
          <p:spPr bwMode="auto">
            <a:xfrm>
              <a:off x="0" y="0"/>
              <a:ext cx="12191999" cy="1301857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3" tIns="45699" rIns="91423" bIns="45699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Le Revenu de transition écologique (RTE)</a:t>
              </a:r>
            </a:p>
          </p:txBody>
        </p:sp>
        <p:pic>
          <p:nvPicPr>
            <p:cNvPr id="1444387111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3"/>
              <a:ext cx="1993754" cy="12174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6534499" name=" 1886534498"/>
          <p:cNvSpPr/>
          <p:nvPr/>
        </p:nvSpPr>
        <p:spPr bwMode="auto">
          <a:xfrm>
            <a:off x="13735098" y="3218570"/>
            <a:ext cx="15879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78268217" name="Image 19782682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31729" y="1362499"/>
            <a:ext cx="8515786" cy="54951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93596646" name="Google Shape;99;p1"/>
          <p:cNvGrpSpPr/>
          <p:nvPr/>
        </p:nvGrpSpPr>
        <p:grpSpPr bwMode="auto">
          <a:xfrm>
            <a:off x="0" y="0"/>
            <a:ext cx="12191997" cy="1301854"/>
            <a:chOff x="0" y="0"/>
            <a:chExt cx="12191997" cy="1301854"/>
          </a:xfrm>
        </p:grpSpPr>
        <p:sp>
          <p:nvSpPr>
            <p:cNvPr id="819657303" name="Google Shape;100;p1"/>
            <p:cNvSpPr/>
            <p:nvPr/>
          </p:nvSpPr>
          <p:spPr bwMode="auto">
            <a:xfrm>
              <a:off x="0" y="0"/>
              <a:ext cx="12191997" cy="1301854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2" tIns="45697" rIns="91422" bIns="45697" anchor="ctr" anchorCtr="0">
              <a:noAutofit/>
            </a:bodyPr>
            <a:lstStyle/>
            <a:p>
              <a:pPr>
                <a:defRPr/>
              </a:pPr>
              <a:endParaRPr lang="fr-FR" sz="2400" b="0" i="0" u="none" strike="noStrike" cap="none" spc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2400" b="0" i="0" u="none" strike="noStrike" cap="none" spc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Budget détaillé – Bourse cantonale du DD 2022</a:t>
              </a:r>
            </a:p>
          </p:txBody>
        </p:sp>
        <p:pic>
          <p:nvPicPr>
            <p:cNvPr id="1540999746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1"/>
              <a:ext cx="1993752" cy="121745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148382150" name="Tableau 1148382149"/>
          <p:cNvGraphicFramePr>
            <a:graphicFrameLocks/>
          </p:cNvGraphicFramePr>
          <p:nvPr/>
        </p:nvGraphicFramePr>
        <p:xfrm>
          <a:off x="619124" y="2544444"/>
          <a:ext cx="10850033" cy="2753359"/>
        </p:xfrm>
        <a:graphic>
          <a:graphicData uri="http://schemas.openxmlformats.org/drawingml/2006/table">
            <a:tbl>
              <a:tblPr firstRow="1" bandRow="1">
                <a:tableStyleId>{EFE64862-4A45-ECA1-C79D-08BC7B56413A}</a:tableStyleId>
              </a:tblPr>
              <a:tblGrid>
                <a:gridCol w="58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/>
                        <a:t>Objet</a:t>
                      </a:r>
                    </a:p>
                  </a:txBody>
                  <a:tcPr>
                    <a:solidFill>
                      <a:srgbClr val="0583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/>
                        <a:t>Unités</a:t>
                      </a:r>
                    </a:p>
                  </a:txBody>
                  <a:tcPr>
                    <a:solidFill>
                      <a:srgbClr val="0583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/>
                        <a:t>Coût unitaire (CHF)</a:t>
                      </a:r>
                    </a:p>
                  </a:txBody>
                  <a:tcPr>
                    <a:solidFill>
                      <a:srgbClr val="0583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/>
                        <a:t>Total </a:t>
                      </a:r>
                    </a:p>
                    <a:p>
                      <a:pPr>
                        <a:defRPr/>
                      </a:pPr>
                      <a:r>
                        <a:rPr sz="1600"/>
                        <a:t>(CHF)</a:t>
                      </a:r>
                    </a:p>
                  </a:txBody>
                  <a:tcPr>
                    <a:solidFill>
                      <a:srgbClr val="058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/>
                        <a:t>Animation des ateliers du GT RTE Genève</a:t>
                      </a:r>
                    </a:p>
                    <a:p>
                      <a:pPr>
                        <a:defRPr/>
                      </a:pPr>
                      <a:r>
                        <a:rPr sz="1600"/>
                        <a:t>(12 séances)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600"/>
                        <a:t>12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600"/>
                        <a:t>1’440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600"/>
                        <a:t>17’280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/>
                        <a:t>Formation à la recherche-action</a:t>
                      </a:r>
                    </a:p>
                    <a:p>
                      <a:pPr>
                        <a:defRPr/>
                      </a:pPr>
                      <a:r>
                        <a:rPr sz="1600"/>
                        <a:t>(2 jours)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600"/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600"/>
                        <a:t>2’360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600"/>
                        <a:t>4’720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/>
                        <a:t>Organisation d’un événement public à Genève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60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600"/>
                        <a:t>8’000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600"/>
                        <a:t>8’000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1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05835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835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835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600" b="1">
                          <a:solidFill>
                            <a:schemeClr val="bg1"/>
                          </a:solidFill>
                        </a:rPr>
                        <a:t>30’000 CHF</a:t>
                      </a:r>
                    </a:p>
                  </a:txBody>
                  <a:tcPr>
                    <a:solidFill>
                      <a:srgbClr val="058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14815434" name="Image 1914815433"/>
          <p:cNvPicPr>
            <a:picLocks noChangeAspect="1"/>
          </p:cNvPicPr>
          <p:nvPr/>
        </p:nvPicPr>
        <p:blipFill>
          <a:blip r:embed="rId2"/>
          <a:srcRect b="11159"/>
          <a:stretch/>
        </p:blipFill>
        <p:spPr bwMode="auto">
          <a:xfrm>
            <a:off x="735162" y="-15874"/>
            <a:ext cx="11279101" cy="6905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87625247" name="Google Shape;99;p1"/>
          <p:cNvGrpSpPr/>
          <p:nvPr/>
        </p:nvGrpSpPr>
        <p:grpSpPr bwMode="auto">
          <a:xfrm>
            <a:off x="0" y="0"/>
            <a:ext cx="12191997" cy="1301854"/>
            <a:chOff x="0" y="0"/>
            <a:chExt cx="12191997" cy="1301854"/>
          </a:xfrm>
        </p:grpSpPr>
        <p:sp>
          <p:nvSpPr>
            <p:cNvPr id="1969996200" name="Google Shape;100;p1"/>
            <p:cNvSpPr/>
            <p:nvPr/>
          </p:nvSpPr>
          <p:spPr bwMode="auto">
            <a:xfrm>
              <a:off x="0" y="0"/>
              <a:ext cx="12191997" cy="1301854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2" tIns="45697" rIns="91422" bIns="45697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L’équipe de la Fondation</a:t>
              </a:r>
            </a:p>
          </p:txBody>
        </p:sp>
        <p:pic>
          <p:nvPicPr>
            <p:cNvPr id="117417859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1"/>
              <a:ext cx="1993752" cy="12174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9674024" name=" 1269674023"/>
          <p:cNvSpPr/>
          <p:nvPr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70290135" name="Image 1570290134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2393503" y="1567404"/>
            <a:ext cx="7150110" cy="48667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75226715" name="Google Shape;99;p1"/>
          <p:cNvGrpSpPr/>
          <p:nvPr/>
        </p:nvGrpSpPr>
        <p:grpSpPr bwMode="auto">
          <a:xfrm>
            <a:off x="0" y="0"/>
            <a:ext cx="12191997" cy="1301854"/>
            <a:chOff x="0" y="0"/>
            <a:chExt cx="12191997" cy="1301854"/>
          </a:xfrm>
        </p:grpSpPr>
        <p:sp>
          <p:nvSpPr>
            <p:cNvPr id="1165600715" name="Google Shape;100;p1"/>
            <p:cNvSpPr/>
            <p:nvPr/>
          </p:nvSpPr>
          <p:spPr bwMode="auto">
            <a:xfrm>
              <a:off x="0" y="0"/>
              <a:ext cx="12191997" cy="1301854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2" tIns="45697" rIns="91422" bIns="45697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Le concept de RTE en quelques mots</a:t>
              </a:r>
            </a:p>
          </p:txBody>
        </p:sp>
        <p:pic>
          <p:nvPicPr>
            <p:cNvPr id="797418971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1"/>
              <a:ext cx="1993752" cy="12174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485541" name="Rectangle 38485540"/>
          <p:cNvSpPr/>
          <p:nvPr/>
        </p:nvSpPr>
        <p:spPr bwMode="auto">
          <a:xfrm>
            <a:off x="5167642" y="3846170"/>
            <a:ext cx="1977341" cy="626961"/>
          </a:xfrm>
          <a:prstGeom prst="rect">
            <a:avLst/>
          </a:prstGeom>
          <a:noFill/>
          <a:ln w="28575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>
                <a:solidFill>
                  <a:srgbClr val="058355"/>
                </a:solidFill>
              </a:rPr>
              <a:t>un dispositif économique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64343847" name="Google Shape;99;p1"/>
          <p:cNvGrpSpPr/>
          <p:nvPr/>
        </p:nvGrpSpPr>
        <p:grpSpPr bwMode="auto">
          <a:xfrm>
            <a:off x="0" y="0"/>
            <a:ext cx="12191996" cy="1301853"/>
            <a:chOff x="0" y="0"/>
            <a:chExt cx="12191996" cy="1301853"/>
          </a:xfrm>
        </p:grpSpPr>
        <p:sp>
          <p:nvSpPr>
            <p:cNvPr id="217878246" name="Google Shape;100;p1"/>
            <p:cNvSpPr/>
            <p:nvPr/>
          </p:nvSpPr>
          <p:spPr bwMode="auto">
            <a:xfrm>
              <a:off x="0" y="0"/>
              <a:ext cx="12191996" cy="1301853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2" tIns="45696" rIns="91422" bIns="45696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Le concept de RTE en quelques mots</a:t>
              </a:r>
            </a:p>
          </p:txBody>
        </p:sp>
        <p:pic>
          <p:nvPicPr>
            <p:cNvPr id="1313494012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0"/>
              <a:ext cx="1993752" cy="12174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741759" name="Rectangle 154741758"/>
          <p:cNvSpPr/>
          <p:nvPr/>
        </p:nvSpPr>
        <p:spPr bwMode="auto">
          <a:xfrm>
            <a:off x="5167641" y="3846169"/>
            <a:ext cx="1977340" cy="626961"/>
          </a:xfrm>
          <a:prstGeom prst="rect">
            <a:avLst/>
          </a:prstGeom>
          <a:noFill/>
          <a:ln w="28575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>
                <a:solidFill>
                  <a:srgbClr val="058355"/>
                </a:solidFill>
              </a:rPr>
              <a:t>un dispositif économique</a:t>
            </a:r>
          </a:p>
        </p:txBody>
      </p:sp>
      <p:sp>
        <p:nvSpPr>
          <p:cNvPr id="830551275" name="Rectangle 830551274"/>
          <p:cNvSpPr/>
          <p:nvPr/>
        </p:nvSpPr>
        <p:spPr bwMode="auto">
          <a:xfrm>
            <a:off x="3181257" y="2339049"/>
            <a:ext cx="5950109" cy="2712815"/>
          </a:xfrm>
          <a:prstGeom prst="rect">
            <a:avLst/>
          </a:prstGeom>
          <a:noFill/>
          <a:ln w="28575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>
              <a:solidFill>
                <a:srgbClr val="058355"/>
              </a:solidFill>
            </a:endParaRPr>
          </a:p>
          <a:p>
            <a:pPr algn="ctr">
              <a:defRPr/>
            </a:pPr>
            <a:r>
              <a:rPr>
                <a:solidFill>
                  <a:srgbClr val="058355"/>
                </a:solidFill>
              </a:rPr>
              <a:t>une structure démocratique :</a:t>
            </a:r>
          </a:p>
          <a:p>
            <a:pPr algn="ctr">
              <a:defRPr/>
            </a:pPr>
            <a:r>
              <a:rPr>
                <a:solidFill>
                  <a:srgbClr val="058355"/>
                </a:solidFill>
              </a:rPr>
              <a:t>la Coopérative de Transition Écologique (CTE)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146496344" name="Google Shape;99;p1"/>
          <p:cNvGrpSpPr/>
          <p:nvPr/>
        </p:nvGrpSpPr>
        <p:grpSpPr bwMode="auto">
          <a:xfrm>
            <a:off x="0" y="0"/>
            <a:ext cx="12191996" cy="1301853"/>
            <a:chOff x="0" y="0"/>
            <a:chExt cx="12191996" cy="1301853"/>
          </a:xfrm>
        </p:grpSpPr>
        <p:sp>
          <p:nvSpPr>
            <p:cNvPr id="2031605285" name="Google Shape;100;p1"/>
            <p:cNvSpPr/>
            <p:nvPr/>
          </p:nvSpPr>
          <p:spPr bwMode="auto">
            <a:xfrm>
              <a:off x="0" y="0"/>
              <a:ext cx="12191996" cy="1301853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2" tIns="45696" rIns="91422" bIns="45696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Le concept de RTE en quelques mots</a:t>
              </a:r>
            </a:p>
          </p:txBody>
        </p:sp>
        <p:pic>
          <p:nvPicPr>
            <p:cNvPr id="1049780513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0"/>
              <a:ext cx="1993752" cy="12174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1391646" name="Rectangle 1441391645"/>
          <p:cNvSpPr/>
          <p:nvPr/>
        </p:nvSpPr>
        <p:spPr bwMode="auto">
          <a:xfrm>
            <a:off x="5167641" y="3846169"/>
            <a:ext cx="1977340" cy="626961"/>
          </a:xfrm>
          <a:prstGeom prst="rect">
            <a:avLst/>
          </a:prstGeom>
          <a:noFill/>
          <a:ln w="28575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>
                <a:solidFill>
                  <a:srgbClr val="058355"/>
                </a:solidFill>
              </a:rPr>
              <a:t>un dispositif économique</a:t>
            </a:r>
          </a:p>
        </p:txBody>
      </p:sp>
      <p:sp>
        <p:nvSpPr>
          <p:cNvPr id="834555742" name="Rectangle 834555741"/>
          <p:cNvSpPr/>
          <p:nvPr/>
        </p:nvSpPr>
        <p:spPr bwMode="auto">
          <a:xfrm>
            <a:off x="3181257" y="2339049"/>
            <a:ext cx="5950109" cy="2712815"/>
          </a:xfrm>
          <a:prstGeom prst="rect">
            <a:avLst/>
          </a:prstGeom>
          <a:noFill/>
          <a:ln w="28575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>
              <a:solidFill>
                <a:srgbClr val="058355"/>
              </a:solidFill>
            </a:endParaRPr>
          </a:p>
          <a:p>
            <a:pPr algn="ctr">
              <a:defRPr/>
            </a:pPr>
            <a:r>
              <a:rPr>
                <a:solidFill>
                  <a:srgbClr val="058355"/>
                </a:solidFill>
              </a:rPr>
              <a:t>une structure démocratique :</a:t>
            </a:r>
          </a:p>
          <a:p>
            <a:pPr algn="ctr">
              <a:defRPr/>
            </a:pPr>
            <a:r>
              <a:rPr>
                <a:solidFill>
                  <a:srgbClr val="058355"/>
                </a:solidFill>
              </a:rPr>
              <a:t>la Coopérative de Transition Écologique (CTE)</a:t>
            </a:r>
          </a:p>
        </p:txBody>
      </p:sp>
      <p:sp>
        <p:nvSpPr>
          <p:cNvPr id="368718529" name="Rectangle 368718528"/>
          <p:cNvSpPr/>
          <p:nvPr/>
        </p:nvSpPr>
        <p:spPr bwMode="auto">
          <a:xfrm>
            <a:off x="2225742" y="5823510"/>
            <a:ext cx="2146138" cy="663131"/>
          </a:xfrm>
          <a:prstGeom prst="rect">
            <a:avLst/>
          </a:prstGeom>
          <a:noFill/>
          <a:ln w="28575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>
                <a:solidFill>
                  <a:srgbClr val="058355"/>
                </a:solidFill>
              </a:rPr>
              <a:t>un revenu monétaire</a:t>
            </a:r>
          </a:p>
        </p:txBody>
      </p:sp>
      <p:sp>
        <p:nvSpPr>
          <p:cNvPr id="1080267127" name="Rectangle 1080267126"/>
          <p:cNvSpPr/>
          <p:nvPr/>
        </p:nvSpPr>
        <p:spPr bwMode="auto">
          <a:xfrm>
            <a:off x="6831502" y="5823510"/>
            <a:ext cx="3002182" cy="663131"/>
          </a:xfrm>
          <a:prstGeom prst="rect">
            <a:avLst/>
          </a:prstGeom>
          <a:noFill/>
          <a:ln w="28575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>
                <a:solidFill>
                  <a:srgbClr val="058355"/>
                </a:solidFill>
              </a:rPr>
              <a:t>un accompagnement / formation personnalisée</a:t>
            </a:r>
          </a:p>
        </p:txBody>
      </p:sp>
      <p:cxnSp>
        <p:nvCxnSpPr>
          <p:cNvPr id="306152087" name="Connecteur droit 306152086"/>
          <p:cNvCxnSpPr>
            <a:cxnSpLocks/>
          </p:cNvCxnSpPr>
          <p:nvPr/>
        </p:nvCxnSpPr>
        <p:spPr bwMode="auto">
          <a:xfrm rot="5399976">
            <a:off x="4534651" y="4165679"/>
            <a:ext cx="735473" cy="2507847"/>
          </a:xfrm>
          <a:prstGeom prst="line">
            <a:avLst/>
          </a:prstGeom>
          <a:ln w="28575" cap="flat" cmpd="sng" algn="ctr">
            <a:solidFill>
              <a:srgbClr val="058355"/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7111575" name="Connecteur droit 1917111574"/>
          <p:cNvCxnSpPr>
            <a:cxnSpLocks/>
          </p:cNvCxnSpPr>
          <p:nvPr/>
        </p:nvCxnSpPr>
        <p:spPr bwMode="auto">
          <a:xfrm rot="5399976" flipV="1">
            <a:off x="6885758" y="4322419"/>
            <a:ext cx="735473" cy="2194366"/>
          </a:xfrm>
          <a:prstGeom prst="line">
            <a:avLst/>
          </a:prstGeom>
          <a:ln w="28575" cap="flat" cmpd="sng" algn="ctr">
            <a:solidFill>
              <a:srgbClr val="058355"/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9263432" name="Image 619263431"/>
          <p:cNvPicPr>
            <a:picLocks noChangeAspect="1"/>
          </p:cNvPicPr>
          <p:nvPr/>
        </p:nvPicPr>
        <p:blipFill>
          <a:blip r:embed="rId2"/>
          <a:srcRect b="16605"/>
          <a:stretch/>
        </p:blipFill>
        <p:spPr bwMode="auto">
          <a:xfrm>
            <a:off x="1272541" y="2118684"/>
            <a:ext cx="4063530" cy="3871964"/>
          </a:xfrm>
          <a:prstGeom prst="rect">
            <a:avLst/>
          </a:prstGeom>
        </p:spPr>
      </p:pic>
      <p:sp>
        <p:nvSpPr>
          <p:cNvPr id="695043809" name="Subtitle 2"/>
          <p:cNvSpPr>
            <a:spLocks noGrp="1"/>
          </p:cNvSpPr>
          <p:nvPr>
            <p:ph type="subTitle" idx="1"/>
          </p:nvPr>
        </p:nvSpPr>
        <p:spPr bwMode="auto">
          <a:xfrm>
            <a:off x="4064303" y="1487689"/>
            <a:ext cx="4254499" cy="447454"/>
          </a:xfrm>
        </p:spPr>
        <p:txBody>
          <a:bodyPr/>
          <a:lstStyle/>
          <a:p>
            <a:pPr>
              <a:defRPr/>
            </a:pPr>
            <a:r>
              <a:rPr lang="fr-FR" sz="1800"/>
              <a:t>Des territoires en expérimentation</a:t>
            </a:r>
            <a:endParaRPr sz="1800"/>
          </a:p>
        </p:txBody>
      </p:sp>
      <p:sp>
        <p:nvSpPr>
          <p:cNvPr id="1839257379" name="Google Shape;100;p1"/>
          <p:cNvSpPr/>
          <p:nvPr/>
        </p:nvSpPr>
        <p:spPr bwMode="auto">
          <a:xfrm>
            <a:off x="0" y="0"/>
            <a:ext cx="12191997" cy="1301854"/>
          </a:xfrm>
          <a:prstGeom prst="rect">
            <a:avLst/>
          </a:prstGeom>
          <a:solidFill>
            <a:srgbClr val="377D55"/>
          </a:solidFill>
          <a:ln w="12700" cap="flat" cmpd="sng">
            <a:solidFill>
              <a:srgbClr val="42719B"/>
            </a:solidFill>
            <a:prstDash val="solid"/>
            <a:miter/>
            <a:headEnd type="none" w="sm" len="sm"/>
            <a:tailEnd type="none" w="sm" len="sm"/>
          </a:ln>
        </p:spPr>
        <p:txBody>
          <a:bodyPr spcFirstLastPara="1" wrap="square" lIns="91422" tIns="45697" rIns="91422" bIns="45697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2400" b="0" i="0" u="none" strike="noStrike" cap="none" spc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Mise en place du concept du RTE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73085908" name="Image 373085907"/>
          <p:cNvPicPr>
            <a:picLocks noChangeAspect="1"/>
          </p:cNvPicPr>
          <p:nvPr/>
        </p:nvPicPr>
        <p:blipFill>
          <a:blip r:embed="rId3"/>
          <a:srcRect l="9613" t="91556" r="9698"/>
          <a:stretch/>
        </p:blipFill>
        <p:spPr bwMode="auto">
          <a:xfrm>
            <a:off x="0" y="6021086"/>
            <a:ext cx="8723382" cy="619367"/>
          </a:xfrm>
          <a:prstGeom prst="rect">
            <a:avLst/>
          </a:prstGeom>
        </p:spPr>
      </p:pic>
      <p:pic>
        <p:nvPicPr>
          <p:cNvPr id="1277627653" name="Image 127762765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67803" y="2118684"/>
            <a:ext cx="5463155" cy="3550027"/>
          </a:xfrm>
          <a:prstGeom prst="rect">
            <a:avLst/>
          </a:prstGeom>
        </p:spPr>
      </p:pic>
      <p:sp>
        <p:nvSpPr>
          <p:cNvPr id="1186735441" name="Subtitle 2"/>
          <p:cNvSpPr>
            <a:spLocks noGrp="1"/>
          </p:cNvSpPr>
          <p:nvPr/>
        </p:nvSpPr>
        <p:spPr bwMode="auto">
          <a:xfrm>
            <a:off x="-560446" y="2118684"/>
            <a:ext cx="4487624" cy="43685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800" u="sng"/>
              <a:t>France</a:t>
            </a:r>
            <a:endParaRPr sz="1800"/>
          </a:p>
        </p:txBody>
      </p:sp>
      <p:sp>
        <p:nvSpPr>
          <p:cNvPr id="1662843551" name="Subtitle 2"/>
          <p:cNvSpPr>
            <a:spLocks noGrp="1"/>
          </p:cNvSpPr>
          <p:nvPr/>
        </p:nvSpPr>
        <p:spPr bwMode="auto">
          <a:xfrm>
            <a:off x="6191553" y="2118684"/>
            <a:ext cx="1793874" cy="34229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fr-FR" sz="1800" u="sng"/>
              <a:t>Suisse</a:t>
            </a:r>
            <a:endParaRPr sz="1800"/>
          </a:p>
        </p:txBody>
      </p:sp>
      <p:pic>
        <p:nvPicPr>
          <p:cNvPr id="1832993506" name="Image 1832993505"/>
          <p:cNvPicPr>
            <a:picLocks noChangeAspect="1"/>
          </p:cNvPicPr>
          <p:nvPr/>
        </p:nvPicPr>
        <p:blipFill>
          <a:blip r:embed="rId3"/>
          <a:srcRect l="6773" t="46543" r="58522" b="9724"/>
          <a:stretch/>
        </p:blipFill>
        <p:spPr bwMode="auto">
          <a:xfrm>
            <a:off x="5263359" y="4597273"/>
            <a:ext cx="1665277" cy="1423812"/>
          </a:xfrm>
          <a:prstGeom prst="rect">
            <a:avLst/>
          </a:prstGeom>
        </p:spPr>
      </p:pic>
      <p:pic>
        <p:nvPicPr>
          <p:cNvPr id="1501056292" name="Image 1501056291"/>
          <p:cNvPicPr>
            <a:picLocks noChangeAspect="1"/>
          </p:cNvPicPr>
          <p:nvPr/>
        </p:nvPicPr>
        <p:blipFill>
          <a:blip r:embed="rId3"/>
          <a:srcRect r="58775" b="54332"/>
          <a:stretch/>
        </p:blipFill>
        <p:spPr bwMode="auto">
          <a:xfrm>
            <a:off x="139229" y="4597273"/>
            <a:ext cx="1853873" cy="1393375"/>
          </a:xfrm>
          <a:prstGeom prst="rect">
            <a:avLst/>
          </a:prstGeom>
        </p:spPr>
      </p:pic>
      <p:pic>
        <p:nvPicPr>
          <p:cNvPr id="1905162222" name="Image 1905162221"/>
          <p:cNvPicPr>
            <a:picLocks noChangeAspect="1"/>
          </p:cNvPicPr>
          <p:nvPr/>
        </p:nvPicPr>
        <p:blipFill>
          <a:blip r:embed="rId3"/>
          <a:srcRect l="41644" t="3229" b="9977"/>
          <a:stretch/>
        </p:blipFill>
        <p:spPr bwMode="auto">
          <a:xfrm>
            <a:off x="10429466" y="4492755"/>
            <a:ext cx="1587904" cy="16024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1058325" name="Google Shape;99;p1"/>
          <p:cNvGrpSpPr/>
          <p:nvPr/>
        </p:nvGrpSpPr>
        <p:grpSpPr bwMode="auto">
          <a:xfrm>
            <a:off x="0" y="0"/>
            <a:ext cx="12191997" cy="1301854"/>
            <a:chOff x="0" y="0"/>
            <a:chExt cx="12191997" cy="1301854"/>
          </a:xfrm>
        </p:grpSpPr>
        <p:sp>
          <p:nvSpPr>
            <p:cNvPr id="700766160" name="Google Shape;100;p1"/>
            <p:cNvSpPr/>
            <p:nvPr/>
          </p:nvSpPr>
          <p:spPr bwMode="auto">
            <a:xfrm>
              <a:off x="0" y="0"/>
              <a:ext cx="12191997" cy="1301854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2" tIns="45697" rIns="91422" bIns="45697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2400" b="0" i="0" u="none" strike="noStrike" cap="none" spc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La mise en place d’un RTE à Genève 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68709522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1"/>
              <a:ext cx="1993752" cy="12174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6635250" name="ZoneTexte 2146635249"/>
          <p:cNvSpPr txBox="1"/>
          <p:nvPr/>
        </p:nvSpPr>
        <p:spPr bwMode="auto">
          <a:xfrm>
            <a:off x="4234271" y="1859067"/>
            <a:ext cx="4249740" cy="3657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/>
              <a:t>Une démarche, 4 étapes, 10 ans</a:t>
            </a:r>
          </a:p>
        </p:txBody>
      </p:sp>
      <p:sp>
        <p:nvSpPr>
          <p:cNvPr id="1610527190" name="Rectangle 1610527189"/>
          <p:cNvSpPr/>
          <p:nvPr/>
        </p:nvSpPr>
        <p:spPr bwMode="auto">
          <a:xfrm>
            <a:off x="3684634" y="3146866"/>
            <a:ext cx="2037625" cy="2978068"/>
          </a:xfrm>
          <a:prstGeom prst="rect">
            <a:avLst/>
          </a:prstGeom>
          <a:solidFill>
            <a:srgbClr val="058355"/>
          </a:solidFill>
          <a:ln w="12700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/>
          </a:p>
          <a:p>
            <a:pPr algn="ctr">
              <a:defRPr/>
            </a:pPr>
            <a:r>
              <a:t>Étape 1</a:t>
            </a:r>
          </a:p>
          <a:p>
            <a:pPr algn="ctr">
              <a:defRPr/>
            </a:pPr>
            <a:endParaRPr/>
          </a:p>
          <a:p>
            <a:pPr algn="ctr">
              <a:defRPr/>
            </a:pPr>
            <a:endParaRPr b="1"/>
          </a:p>
          <a:p>
            <a:pPr algn="ctr">
              <a:defRPr/>
            </a:pPr>
            <a:r>
              <a:rPr b="1"/>
              <a:t>Bilan cantonal</a:t>
            </a:r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 i="1"/>
          </a:p>
          <a:p>
            <a:pPr algn="ctr">
              <a:defRPr/>
            </a:pPr>
            <a:endParaRPr b="1" i="1"/>
          </a:p>
          <a:p>
            <a:pPr algn="ctr">
              <a:defRPr/>
            </a:pPr>
            <a:r>
              <a:rPr b="1" i="1"/>
              <a:t>Étude de faisabilité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26298593" name="Google Shape;99;p1"/>
          <p:cNvGrpSpPr/>
          <p:nvPr/>
        </p:nvGrpSpPr>
        <p:grpSpPr bwMode="auto">
          <a:xfrm>
            <a:off x="0" y="0"/>
            <a:ext cx="12191997" cy="1301854"/>
            <a:chOff x="0" y="0"/>
            <a:chExt cx="12191997" cy="1301854"/>
          </a:xfrm>
        </p:grpSpPr>
        <p:sp>
          <p:nvSpPr>
            <p:cNvPr id="1494146008" name="Google Shape;100;p1"/>
            <p:cNvSpPr/>
            <p:nvPr/>
          </p:nvSpPr>
          <p:spPr bwMode="auto">
            <a:xfrm>
              <a:off x="0" y="0"/>
              <a:ext cx="12191997" cy="1301854"/>
            </a:xfrm>
            <a:prstGeom prst="rect">
              <a:avLst/>
            </a:prstGeom>
            <a:solidFill>
              <a:srgbClr val="377D55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spcFirstLastPara="1" wrap="square" lIns="91422" tIns="45697" rIns="91422" bIns="45697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2400" b="0" i="0" u="none" strike="noStrike" cap="none" spc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La mise en place d’un RTE à Genève 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499639695" name="Google Shape;101;p1"/>
            <p:cNvPicPr/>
            <p:nvPr/>
          </p:nvPicPr>
          <p:blipFill>
            <a:blip r:embed="rId2">
              <a:alphaModFix/>
            </a:blip>
            <a:srcRect l="19774" t="28806" r="22908" b="26331"/>
            <a:stretch/>
          </p:blipFill>
          <p:spPr bwMode="auto">
            <a:xfrm>
              <a:off x="0" y="43831"/>
              <a:ext cx="1993752" cy="12174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9280174" name="ZoneTexte 549280173"/>
          <p:cNvSpPr txBox="1"/>
          <p:nvPr/>
        </p:nvSpPr>
        <p:spPr bwMode="auto">
          <a:xfrm>
            <a:off x="4234271" y="1859067"/>
            <a:ext cx="4249740" cy="3657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/>
              <a:t>Une démarche, 4 étapes, 10 ans</a:t>
            </a:r>
          </a:p>
        </p:txBody>
      </p:sp>
      <p:sp>
        <p:nvSpPr>
          <p:cNvPr id="753194070" name="Rectangle 753194069"/>
          <p:cNvSpPr/>
          <p:nvPr/>
        </p:nvSpPr>
        <p:spPr bwMode="auto">
          <a:xfrm>
            <a:off x="3684634" y="3146866"/>
            <a:ext cx="2037625" cy="2978068"/>
          </a:xfrm>
          <a:prstGeom prst="rect">
            <a:avLst/>
          </a:prstGeom>
          <a:solidFill>
            <a:srgbClr val="058355"/>
          </a:solidFill>
          <a:ln w="12700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/>
          </a:p>
          <a:p>
            <a:pPr algn="ctr">
              <a:defRPr/>
            </a:pPr>
            <a:r>
              <a:t>Étape 1</a:t>
            </a:r>
          </a:p>
          <a:p>
            <a:pPr algn="ctr">
              <a:defRPr/>
            </a:pPr>
            <a:endParaRPr/>
          </a:p>
          <a:p>
            <a:pPr algn="ctr">
              <a:defRPr/>
            </a:pPr>
            <a:endParaRPr b="1"/>
          </a:p>
          <a:p>
            <a:pPr algn="ctr">
              <a:defRPr/>
            </a:pPr>
            <a:r>
              <a:rPr b="1"/>
              <a:t>Bilan cantonal</a:t>
            </a:r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 i="1"/>
          </a:p>
          <a:p>
            <a:pPr algn="ctr">
              <a:defRPr/>
            </a:pPr>
            <a:endParaRPr b="1" i="1"/>
          </a:p>
          <a:p>
            <a:pPr algn="ctr">
              <a:defRPr/>
            </a:pPr>
            <a:r>
              <a:rPr b="1" i="1"/>
              <a:t>Étude de faisabilité</a:t>
            </a:r>
          </a:p>
        </p:txBody>
      </p:sp>
      <p:sp>
        <p:nvSpPr>
          <p:cNvPr id="1422207999" name="Rectangle 1422207998"/>
          <p:cNvSpPr/>
          <p:nvPr/>
        </p:nvSpPr>
        <p:spPr bwMode="auto">
          <a:xfrm>
            <a:off x="5975456" y="3146866"/>
            <a:ext cx="2037625" cy="2978067"/>
          </a:xfrm>
          <a:prstGeom prst="rect">
            <a:avLst/>
          </a:prstGeom>
          <a:solidFill>
            <a:srgbClr val="058355"/>
          </a:solidFill>
          <a:ln w="12700" cap="flat" cmpd="sng" algn="ctr">
            <a:solidFill>
              <a:srgbClr val="058355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/>
          </a:p>
          <a:p>
            <a:pPr algn="ctr">
              <a:defRPr/>
            </a:pPr>
            <a:r>
              <a:t>Étape 2</a:t>
            </a:r>
          </a:p>
          <a:p>
            <a:pPr algn="ctr">
              <a:defRPr/>
            </a:pPr>
            <a:endParaRPr/>
          </a:p>
          <a:p>
            <a:pPr algn="ctr">
              <a:defRPr/>
            </a:pPr>
            <a:endParaRPr b="1"/>
          </a:p>
          <a:p>
            <a:pPr algn="ctr">
              <a:defRPr/>
            </a:pPr>
            <a:r>
              <a:rPr b="1"/>
              <a:t>Pilote cantonal</a:t>
            </a:r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/>
          </a:p>
          <a:p>
            <a:pPr algn="ctr">
              <a:defRPr/>
            </a:pPr>
            <a:endParaRPr b="1" i="1"/>
          </a:p>
          <a:p>
            <a:pPr algn="ctr">
              <a:defRPr/>
            </a:pPr>
            <a:r>
              <a:rPr b="1" i="1"/>
              <a:t>Mise en œuvre</a:t>
            </a:r>
          </a:p>
          <a:p>
            <a:pPr algn="ctr">
              <a:defRPr/>
            </a:pPr>
            <a:r>
              <a:rPr b="1" i="1"/>
              <a:t>du RTE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363</Words>
  <Application>Microsoft Office PowerPoint</Application>
  <DocSecurity>0</DocSecurity>
  <PresentationFormat>Grand écran</PresentationFormat>
  <Paragraphs>166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Cervoni, Sabina</dc:creator>
  <cp:keywords/>
  <dc:description/>
  <cp:lastModifiedBy>Cervoni, Sabina</cp:lastModifiedBy>
  <cp:revision>11</cp:revision>
  <dcterms:created xsi:type="dcterms:W3CDTF">2012-12-03T06:56:55Z</dcterms:created>
  <dcterms:modified xsi:type="dcterms:W3CDTF">2022-05-31T10:29:59Z</dcterms:modified>
  <cp:category/>
  <dc:identifier/>
  <cp:contentStatus/>
  <dc:language/>
  <cp:version/>
</cp:coreProperties>
</file>